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2" r:id="rId6"/>
    <p:sldId id="260" r:id="rId7"/>
    <p:sldId id="259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1T20:28:07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928 155 24575,'-103'1'0,"-117"-3"0,215 1 0,1 1 0,-1 0 0,0-1 0,1 0 0,-1 0 0,1-1 0,0 1 0,-1-1 0,-6-3 0,11 4 0,0 1 0,0 0 0,-1 0 0,1 0 0,0-1 0,-1 1 0,1 0 0,0-1 0,0 1 0,0 0 0,-1-1 0,1 1 0,0 0 0,0-1 0,0 1 0,0 0 0,0-1 0,0 1 0,-1 0 0,1-1 0,0 1 0,0-1 0,0 1 0,0 0 0,0-1 0,1 1 0,-1 0 0,0-1 0,0 1 0,0 0 0,0-1 0,0 1 0,0 0 0,1-1 0,-1 1 0,0-1 0,25-15 0,120-31 0,-99 34 0,-23 3 0,-23 10 0,0 0 0,0 0 0,0 0 0,0 0 0,0 0 0,1 0 0,-1-1 0,0 1 0,0 0 0,0 0 0,0 0 0,0 0 0,0 0 0,0-1 0,0 1 0,0 0 0,0 0 0,0 0 0,0 0 0,0 0 0,0-1 0,0 1 0,0 0 0,0 0 0,0 0 0,0 0 0,0-1 0,0 1 0,0 0 0,0 0 0,0 0 0,0 0 0,0 0 0,-1-1 0,1 1 0,0 0 0,0 0 0,0 0 0,0 0 0,0 0 0,0 0 0,0 0 0,-1 0 0,1-1 0,0 1 0,0 0 0,0 0 0,0 0 0,0 0 0,-1 0 0,1 0 0,0 0 0,0 0 0,0 0 0,0 0 0,-1 0 0,1 0 0,-47-6 0,-53 5 0,-167 20 0,-96 35 0,363-54 0,-10 3 0,30-2 0,40-3 0,700-43 0,-745 44 0,-7 1 0,105-6 0,127-22 0,-219 22 0,-21 6 0,0 0 0,0 0 0,0 0 0,0 0 0,0-1 0,0 1 0,0 0 0,0 0 0,0 0 0,0 0 0,0 0 0,1 0 0,-1 0 0,0 0 0,0 0 0,0 0 0,0 0 0,0-1 0,0 1 0,0 0 0,0 0 0,0 0 0,0 0 0,0 0 0,0 0 0,0 0 0,0 0 0,0-1 0,0 1 0,0 0 0,0 0 0,0 0 0,0 0 0,0 0 0,0 0 0,0 0 0,0 0 0,0 0 0,-1-1 0,1 1 0,0 0 0,0 0 0,0 0 0,0 0 0,0 0 0,0 0 0,0 0 0,0 0 0,0 0 0,0 0 0,0 0 0,0 0 0,-1 0 0,1 0 0,0 0 0,0 0 0,0 0 0,0 0 0,0 0 0,0-1 0,0 1 0,0 0 0,-1 1 0,1-1 0,0 0 0,0 0 0,0 0 0,0 0 0,0 0 0,-37-5 0,-226-3 0,-264 26 0,486-13 0,71-1 0,380-1 0,-96-2 0,-250 3 0,-64-5 0,0 1 0,1 0 0,-1 0 0,1 0 0,0 0 0,-1 0 0,1 0 0,-1 0 0,1 0 0,-1 0 0,1 0 0,-1 0 0,1 0 0,-1 0 0,1 1 0,-1-1 0,1 0 0,-1 0 0,0 0 0,1 1 0,-1-1 0,1 0 0,-1 1 0,1-1 0,-1 0 0,0 1 0,1-1 0,-1 0 0,0 1 0,1-1 0,-1 1 0,0-1 0,0 1 0,1 0 0,-17 10 0,-33 5 0,-18-2 0,-1-3 0,-129 3 0,327-15 0,-55 0 0,-60 1 0,-26-1 0,-474 2 0,705-2 0,250 2 0,-447-1 0,-16 0 0,1-1 0,0 1 0,-1 1 0,1-1 0,-1 1 0,1 1 0,-1-1 0,0 1 0,14 6 0,-21-8 0,0 0 0,1 0 0,-1 0 0,0 0 0,0 1 0,0-1 0,1 0 0,-1 0 0,0 0 0,0 1 0,0-1 0,0 0 0,0 0 0,0 1 0,1-1 0,-1 0 0,0 0 0,0 0 0,0 1 0,0-1 0,0 0 0,0 0 0,0 1 0,0-1 0,0 0 0,0 0 0,0 1 0,0-1 0,0 0 0,0 0 0,-1 1 0,1-1 0,0 0 0,0 0 0,0 1 0,0-1 0,0 0 0,0 0 0,-1 0 0,1 1 0,0-1 0,0 0 0,0 0 0,0 0 0,-1 0 0,1 0 0,0 1 0,0-1 0,-1 0 0,1 0 0,0 0 0,0 0 0,0 0 0,-1 0 0,1 0 0,0 0 0,0 0 0,-1 0 0,1 0 0,0 0 0,-1 0 0,-22 7 0,0-1 0,-1-2 0,1 0 0,-1-2 0,0 0 0,-31-3 0,13 2 0,9 0 0,0-1 0,-1 2 0,-38 7 0,62-5 0,24-1 0,28-3 0,717-15 0,2009 39 0,-1961-26 0,-1962 2 0,2197 0 0,-1886 51 0,673-22 0,160-25 0,17-2 0,24-1 0,545-45 0,-523 38 0,6-1 0,-45 4 0,-20 1 0,-33 0 0,-429 2-214,350 0-937,47 1-5675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1T20:28:15.3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442 555 24575,'870'0'0,"-868"0"0,1 0 0,-1 0 0,0 0 0,0 0 0,0 0 0,0 0 0,0 1 0,0-1 0,0 1 0,0-1 0,0 1 0,0 0 0,0 0 0,2 1 0,-4-1 0,1-1 0,-1 1 0,0-1 0,0 1 0,1 0 0,-1-1 0,0 1 0,0-1 0,0 1 0,0-1 0,0 1 0,1 0 0,-1-1 0,0 1 0,0-1 0,-1 1 0,1 0 0,0-1 0,0 1 0,0-1 0,0 1 0,0-1 0,-1 1 0,1-1 0,0 1 0,-1-1 0,1 1 0,0-1 0,-1 1 0,1-1 0,-1 1 0,-4 5 0,0-1 0,-1 0 0,1 0 0,-1 0 0,-1-1 0,-10 7 0,-3-2 0,1 0 0,-1-1 0,0-2 0,-1 0 0,0-1 0,-28 3 0,-128 4 0,117-10 0,796-8 0,-505 7 0,-622-1 0,466 1 0,0-4 0,-1-3 0,120-26 0,-149 21 0,-10 5 0,-1-2 0,0-2 0,-1-1 0,-1-2 0,37-18 0,-67 30 0,0-1 0,0 1 0,1-1 0,-1 1 0,0-1 0,0 0 0,0 1 0,-1-1 0,1 0 0,0 0 0,-1 0 0,1-1 0,-1 1 0,0 0 0,1-1 0,-1 1 0,0-1 0,-1 1 0,1-1 0,0 1 0,-1-1 0,1-3 0,-2 2 0,1 0 0,-1 0 0,0 0 0,0 0 0,0 1 0,-1-1 0,1 0 0,-1 1 0,0-1 0,0 1 0,0 0 0,-1 0 0,-3-4 0,-8-8 0,0 2 0,-1 0 0,-1 0 0,-27-16 0,17 14 0,-1 2 0,-34-12 0,-39-21 0,98 45 0,0 0 0,0 0 0,0 0 0,0 0 0,0-1 0,0 1 0,1-1 0,-1 0 0,0 1 0,1-1 0,0 0 0,-1 0 0,1 0 0,0 0 0,-2-4 0,3 5 0,0 0 0,-1-1 0,1 1 0,0 0 0,0-1 0,1 1 0,-1 0 0,0-1 0,0 1 0,1 0 0,-1-1 0,0 1 0,1 0 0,-1-1 0,1 1 0,0 0 0,-1 0 0,1 0 0,2-2 0,4-4 0,0 0 0,0 1 0,1 0 0,0 0 0,17-8 0,-11 5 0,4-2 0,37-26 0,-54 37 0,-1 0 0,1 0 0,-1 0 0,0-1 0,1 1 0,-1 0 0,0 0 0,1-1 0,-1 1 0,0 0 0,1-1 0,-1 1 0,0 0 0,0-1 0,1 1 0,-1 0 0,0-1 0,0 1 0,0 0 0,0-1 0,1 1 0,-1-1 0,0 1 0,0 0 0,0-1 0,0 1 0,0-1 0,0 1 0,0 0 0,0-1 0,0 1 0,0-1 0,0 1 0,0-1 0,-1 1 0,1 0 0,0-1 0,0 1 0,0 0 0,0-1 0,-1 1 0,1-1 0,0 1 0,0 0 0,-1 0 0,1-1 0,0 1 0,-1 0 0,1-1 0,0 1 0,-1 0 0,1 0 0,0 0 0,-1-1 0,1 1 0,0 0 0,-1 0 0,1 0 0,-1 0 0,-33-7 0,29 7 0,-168-10 0,-185 13 0,203 1 0,127-6 0,52-4 0,1 1 0,176-44 0,-184 41 0,-31 4 0,-42 2 0,-646 31 0,137-5 0,944-26 0,-916 2 0,1156 0-1365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D3B4A7-965B-453C-8DA0-8BF566198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BD33F81-54CD-A27E-260A-54617C706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12BE24-D730-47D8-F62B-29EF46CE4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A59554-79F9-B3AD-4748-868E22CA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5683F0-4988-A8FB-CDB1-2D4CC1D9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85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E61FA7-87F6-AA12-210D-0C9793BC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A9BBC5F-0685-3A3C-7B8E-557631D77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A6DE02-4CB3-8019-4810-E0A527770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0AF965B-38E8-4F8B-6D32-DF431181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2E9473D-2E58-CEC7-05E7-81C4FBC3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905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B9A5559-F8A4-0FF4-2A26-429AE251A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03066E6-420D-D33B-D8B3-D4749942D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E81F62-C3AA-DA10-B95F-30DB3BFC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90594D7-6D97-19A6-4DA7-4524EA5B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3189AB2-FD77-FF7C-3CE0-E1939B61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701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9A60FE-E20B-083B-259E-71E98056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54AC077-2B15-5752-56B6-36B6AB84B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0BBD13E-DFB7-5157-52D7-42B22AA0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C962F61-E800-D906-DA69-5C30EDB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B42673-A124-FF26-EB7F-E50CE14C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486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0B75A6-A7A5-C57A-A73C-EE9D244D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151AFC9-2E7C-5A5E-7295-FEDF3E25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93E5BA6-A9B8-D805-709B-3F9F2BEF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C43151F-20F0-21A7-10F6-B1DB0EFB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B3F3BAC-E804-1C12-1E6E-AAA99683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622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782335-CB97-866E-CD77-24F0F874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F953D7-335D-AEC6-F7A7-C2DAEAFEE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DB8E7E4-A077-F4BC-B4B2-5BFF6A446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11E2627-ECA2-61B7-E3B0-74B9F205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CA66CBB-9C7B-76E0-F234-9C0FB0BCA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02D7EB5-C7FE-D32E-511F-EFECBCEB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43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CA6353-27F3-0789-49B9-A79C6BEA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0F2CC41-F9BD-0D95-7BF6-BA791631F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2B023E0-4507-C852-66D8-CA782961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B399337-2B93-28A8-79F0-B21AF9F40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BF66C07-AEC8-EE59-D3BC-157A94F1A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52DDB55-48CC-3099-95ED-7489FF7C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705EF6A-CFF4-E5B3-B865-415E510E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3A27F1B-753D-F256-8B0B-EDB7CB6A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628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C0BE34-AAB6-B8AA-226E-2886E8B5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62D37BB-7EFF-4897-2881-40A558C5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1A397F6-3BC2-4E1E-DB4E-00A0EA9E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2EAA81C-7E63-DFF8-12CD-3C8E8E94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304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4CA5A3E-46A7-9A97-E174-3C199C43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0A80EB8-9A0B-CC0D-3493-62898F3A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AD906B3-8E5A-3503-3587-414F5F55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231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89E77B-51A5-D02D-E927-A313405E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D3C039-DFA0-5DBD-DCAC-A64CE094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0399780-26BA-46FF-6FBB-35A4055EB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DF2495D-FF17-75E2-342C-C9F6AD3B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8C18096-EB0E-F6BE-27E1-B5E7C719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B2E25A2-F0DE-8AFB-9DD5-7388E6DA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567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713C2A-1F8F-31EC-6FB0-5B6EDDA7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ECD0E01-9E65-23D5-3C22-0BB7C3BB6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04C7793-C55F-5320-B41E-326FE2066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9E59412-0232-130D-9454-33D1D9EA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A7B7CA7-8C96-6D5B-0EA2-A170898BD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ED64F7A-27E4-F1C8-96C4-6C4AE77B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033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D7F8503-C5F2-0509-F79C-0D7F1FBE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8592F1-640E-2444-418A-3B63E4C68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2F19BE7-2BA7-9C74-2BCB-A913D5474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89C5AE-2533-4A45-9FF6-CA9CE4581EB0}" type="datetimeFigureOut">
              <a:rPr lang="he-IL" smtClean="0"/>
              <a:t>כ"ה/סיון/תשפ"ד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43F81CC-C1B4-7855-AFA5-13F9686D7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CE0FDF3-1FF3-AB59-640B-AC763781C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0ADAA-A0BB-4EED-B00E-6078A2603A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911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D36E69-4165-A279-7B8B-844433642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Detecting Anomalies in Servo Motors Using Machine Learning</a:t>
            </a:r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BD4066B-FC56-520A-392E-44A9EDC1E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3519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>
                <a:latin typeface="+mj-lt"/>
                <a:ea typeface="+mj-ea"/>
                <a:cs typeface="+mj-cs"/>
              </a:rPr>
              <a:t>Course: Autonomous Robots</a:t>
            </a:r>
          </a:p>
          <a:p>
            <a:r>
              <a:rPr lang="en-US" sz="6400">
                <a:latin typeface="+mj-lt"/>
                <a:ea typeface="+mj-ea"/>
                <a:cs typeface="+mj-cs"/>
              </a:rPr>
              <a:t>Sahar Tuvyahu</a:t>
            </a:r>
          </a:p>
          <a:p>
            <a:r>
              <a:rPr lang="en-US" sz="6400">
                <a:latin typeface="+mj-lt"/>
                <a:ea typeface="+mj-ea"/>
                <a:cs typeface="+mj-cs"/>
              </a:rPr>
              <a:t>Yehonatan Baruchson</a:t>
            </a:r>
          </a:p>
          <a:p>
            <a:r>
              <a:rPr lang="en-US" sz="6400">
                <a:latin typeface="+mj-lt"/>
                <a:ea typeface="+mj-ea"/>
                <a:cs typeface="+mj-cs"/>
              </a:rPr>
              <a:t>Guy Gur-Arieh</a:t>
            </a:r>
          </a:p>
          <a:p>
            <a:r>
              <a:rPr lang="en-US" sz="6400">
                <a:latin typeface="+mj-lt"/>
                <a:ea typeface="+mj-ea"/>
                <a:cs typeface="+mj-cs"/>
              </a:rPr>
              <a:t>Harel Gilad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61793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7257E2-1DDA-8F00-9F5A-7F8BE728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Model Evaluation: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56249EA-73EE-A5FB-25B5-13C059C9A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b="1" dirty="0"/>
              <a:t>Training set: </a:t>
            </a:r>
            <a:r>
              <a:rPr lang="en-US" sz="2000" dirty="0"/>
              <a:t>80%</a:t>
            </a:r>
          </a:p>
          <a:p>
            <a:pPr algn="l" rtl="0"/>
            <a:r>
              <a:rPr lang="en-US" sz="2000" b="1" dirty="0"/>
              <a:t>Validation set: </a:t>
            </a:r>
            <a:r>
              <a:rPr lang="en-US" sz="2000" dirty="0"/>
              <a:t>10%</a:t>
            </a:r>
          </a:p>
          <a:p>
            <a:pPr algn="l" rtl="0"/>
            <a:r>
              <a:rPr lang="en-US" sz="2000" b="1" dirty="0"/>
              <a:t>Test set: </a:t>
            </a:r>
            <a:r>
              <a:rPr lang="en-US" sz="2000" dirty="0"/>
              <a:t>10%</a:t>
            </a:r>
          </a:p>
          <a:p>
            <a:pPr algn="l" rtl="0"/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Great results over all!</a:t>
            </a:r>
          </a:p>
          <a:p>
            <a:pPr algn="l" rtl="0"/>
            <a:r>
              <a:rPr lang="en-US" sz="2000" dirty="0"/>
              <a:t>Only 6 false positive!</a:t>
            </a:r>
            <a:endParaRPr lang="he-IL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72E8DF-E6D7-6045-B70A-FD328C71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48291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6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C643E0E-E713-7F2E-46FC-B5FC8F6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76DFF05-86D4-076B-95A2-FC989D9406D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Objective</a:t>
            </a:r>
            <a:r>
              <a:rPr lang="en-US" sz="1700" dirty="0"/>
              <a:t>: Detect anomalies that could indicate a breakdown of servo motors using a machine learning model.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Motivation</a:t>
            </a:r>
            <a:r>
              <a:rPr lang="en-US" sz="1700" dirty="0"/>
              <a:t>: Prevent servo motor failures in critical applications, such as airplane wing control surfaces.</a:t>
            </a:r>
          </a:p>
        </p:txBody>
      </p:sp>
      <p:pic>
        <p:nvPicPr>
          <p:cNvPr id="1028" name="Picture 4" descr="Aircraft Wing Design Process: From Ailerons to Flaps | Engre">
            <a:extLst>
              <a:ext uri="{FF2B5EF4-FFF2-40B4-BE49-F238E27FC236}">
                <a16:creationId xmlns:a16="http://schemas.microsoft.com/office/drawing/2014/main" id="{493BA921-FD3D-0B37-8228-BEDF67A0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7977" y="2734056"/>
            <a:ext cx="8764437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36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5A5FC8-8005-5134-221A-25B3891C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Servo motors:</a:t>
            </a:r>
            <a:endParaRPr lang="he-IL" dirty="0"/>
          </a:p>
        </p:txBody>
      </p:sp>
      <p:pic>
        <p:nvPicPr>
          <p:cNvPr id="3074" name="Picture 2" descr="How Servo Motors Work &amp; How To Control Servos using Arduino - YouTube">
            <a:extLst>
              <a:ext uri="{FF2B5EF4-FFF2-40B4-BE49-F238E27FC236}">
                <a16:creationId xmlns:a16="http://schemas.microsoft.com/office/drawing/2014/main" id="{5777D693-EFB8-9B5C-9DFA-ABAB60F26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483" y="365125"/>
            <a:ext cx="6296775" cy="35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0FD3D2E-AA78-523C-2319-2AA741120985}"/>
              </a:ext>
            </a:extLst>
          </p:cNvPr>
          <p:cNvSpPr txBox="1"/>
          <p:nvPr/>
        </p:nvSpPr>
        <p:spPr>
          <a:xfrm>
            <a:off x="1118858" y="1690688"/>
            <a:ext cx="4227968" cy="33547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latin typeface="+mj-lt"/>
                <a:ea typeface="+mj-ea"/>
                <a:cs typeface="+mj-cs"/>
              </a:rPr>
              <a:t>Types: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180° Servo: typically used for precise angular control.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 360° Servo: Continuous rotation.</a:t>
            </a:r>
          </a:p>
          <a:p>
            <a:pPr algn="l" rtl="0"/>
            <a:endParaRPr lang="en-US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b="1" dirty="0">
                <a:latin typeface="+mj-lt"/>
                <a:ea typeface="+mj-ea"/>
                <a:cs typeface="+mj-cs"/>
              </a:rPr>
              <a:t>Applications: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Robotics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Remote control vehicles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Automated machinery</a:t>
            </a:r>
            <a:r>
              <a:rPr lang="en-US" dirty="0"/>
              <a:t>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Aerospace control surfaces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etc.</a:t>
            </a:r>
          </a:p>
          <a:p>
            <a:pPr algn="l" rtl="0"/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520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uy Orange OS0403 6V 0.7 kg·cm Analog Sub-Micro Servo Motor Online in INDIA  | Robu.in">
            <a:extLst>
              <a:ext uri="{FF2B5EF4-FFF2-40B4-BE49-F238E27FC236}">
                <a16:creationId xmlns:a16="http://schemas.microsoft.com/office/drawing/2014/main" id="{CD47DCC1-6B35-9B97-9230-0318BA1C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67" y="1276539"/>
            <a:ext cx="4141960" cy="41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000W 48V DC Servo Motor">
            <a:extLst>
              <a:ext uri="{FF2B5EF4-FFF2-40B4-BE49-F238E27FC236}">
                <a16:creationId xmlns:a16="http://schemas.microsoft.com/office/drawing/2014/main" id="{0E0CFE4E-4150-A969-0580-37BCA32C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52" y="1160447"/>
            <a:ext cx="421957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 descr="תמונה שמכילה טקסט, צילום מסך, גופן, מסמך&#10;&#10;התיאור נוצר באופן אוטומטי">
            <a:extLst>
              <a:ext uri="{FF2B5EF4-FFF2-40B4-BE49-F238E27FC236}">
                <a16:creationId xmlns:a16="http://schemas.microsoft.com/office/drawing/2014/main" id="{C22F6A4C-9C56-93CD-9F27-1580FF08B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5615"/>
          <a:stretch/>
        </p:blipFill>
        <p:spPr>
          <a:xfrm>
            <a:off x="1355355" y="0"/>
            <a:ext cx="9700019" cy="696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4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A4EF8B-A3F5-0197-2066-87045F70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Project Overview</a:t>
            </a:r>
            <a:endParaRPr lang="he-IL" dirty="0"/>
          </a:p>
        </p:txBody>
      </p:sp>
      <p:pic>
        <p:nvPicPr>
          <p:cNvPr id="5" name="תמונה 4" descr="תמונה שמכילה חיווט חשמלי, חשמל, הנדסת חשמל, כבל&#10;&#10;התיאור נוצר באופן אוטומטי">
            <a:extLst>
              <a:ext uri="{FF2B5EF4-FFF2-40B4-BE49-F238E27FC236}">
                <a16:creationId xmlns:a16="http://schemas.microsoft.com/office/drawing/2014/main" id="{52E684F2-1A54-99B4-CD8B-C93F205F1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5" y="1940727"/>
            <a:ext cx="5432079" cy="2688879"/>
          </a:xfrm>
          <a:prstGeom prst="rect">
            <a:avLst/>
          </a:prstGeom>
        </p:spPr>
      </p:pic>
      <p:pic>
        <p:nvPicPr>
          <p:cNvPr id="7" name="תמונה 6" descr="תמונה שמכילה כבל, חיווט חשמלי, בתוך מבנה, קיר&#10;&#10;התיאור נוצר באופן אוטומטי">
            <a:extLst>
              <a:ext uri="{FF2B5EF4-FFF2-40B4-BE49-F238E27FC236}">
                <a16:creationId xmlns:a16="http://schemas.microsoft.com/office/drawing/2014/main" id="{EA139F9C-A371-ED3A-A414-3C5B5D4BB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8"/>
          <a:stretch/>
        </p:blipFill>
        <p:spPr>
          <a:xfrm>
            <a:off x="8003263" y="1940727"/>
            <a:ext cx="2496099" cy="4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8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DF49A0-6A94-8974-5A41-699F4D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Controlling the servo – Arduino IDE</a:t>
            </a:r>
            <a:endParaRPr lang="he-IL" dirty="0"/>
          </a:p>
        </p:txBody>
      </p:sp>
      <p:pic>
        <p:nvPicPr>
          <p:cNvPr id="7" name="תמונה 6" descr="תמונה שמכילה טקסט, צילום מסך, גופן, עיצוב גרפי&#10;&#10;התיאור נוצר באופן אוטומטי">
            <a:extLst>
              <a:ext uri="{FF2B5EF4-FFF2-40B4-BE49-F238E27FC236}">
                <a16:creationId xmlns:a16="http://schemas.microsoft.com/office/drawing/2014/main" id="{E36B22D1-A4D9-3F42-66D2-8FAB114D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525" y="1690688"/>
            <a:ext cx="2957822" cy="1971881"/>
          </a:xfrm>
          <a:prstGeom prst="rect">
            <a:avLst/>
          </a:prstGeom>
        </p:spPr>
      </p:pic>
      <p:pic>
        <p:nvPicPr>
          <p:cNvPr id="9" name="תמונה 8" descr="תמונה שמכילה טקסט, תוכנה, צילום מסך, תכונות מולטימדיה&#10;&#10;התיאור נוצר באופן אוטומטי">
            <a:extLst>
              <a:ext uri="{FF2B5EF4-FFF2-40B4-BE49-F238E27FC236}">
                <a16:creationId xmlns:a16="http://schemas.microsoft.com/office/drawing/2014/main" id="{C24C5ACE-E132-9F82-44D6-9E3A7D40D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54848" b="9090"/>
          <a:stretch/>
        </p:blipFill>
        <p:spPr>
          <a:xfrm>
            <a:off x="1565976" y="1690688"/>
            <a:ext cx="5097375" cy="5434937"/>
          </a:xfrm>
          <a:prstGeom prst="rect">
            <a:avLst/>
          </a:prstGeom>
        </p:spPr>
      </p:pic>
      <p:pic>
        <p:nvPicPr>
          <p:cNvPr id="5122" name="Picture 2" descr="ESP32 DevKit ESP32-WROOM GPIO Pinout | Circuits4you.com">
            <a:extLst>
              <a:ext uri="{FF2B5EF4-FFF2-40B4-BE49-F238E27FC236}">
                <a16:creationId xmlns:a16="http://schemas.microsoft.com/office/drawing/2014/main" id="{0C88E459-9250-3A32-85B9-ED4088981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7509165" y="3883505"/>
            <a:ext cx="4289902" cy="240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33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DF49A0-6A94-8974-5A41-699F4D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Audio examples:</a:t>
            </a:r>
            <a:endParaRPr lang="he-IL" dirty="0"/>
          </a:p>
        </p:txBody>
      </p:sp>
      <p:pic>
        <p:nvPicPr>
          <p:cNvPr id="4" name="סרבו קטן עם משקולת תקין">
            <a:hlinkClick r:id="" action="ppaction://media"/>
            <a:extLst>
              <a:ext uri="{FF2B5EF4-FFF2-40B4-BE49-F238E27FC236}">
                <a16:creationId xmlns:a16="http://schemas.microsoft.com/office/drawing/2014/main" id="{4411C03A-0F3E-1BB4-ECB7-6E5D680D394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5670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6426" y="2944623"/>
            <a:ext cx="1450787" cy="1450787"/>
          </a:xfrm>
          <a:prstGeom prst="rect">
            <a:avLst/>
          </a:prstGeom>
        </p:spPr>
      </p:pic>
      <p:pic>
        <p:nvPicPr>
          <p:cNvPr id="5" name="סרבו קטן עם משקולות עם מעט מים עם מלח 2">
            <a:hlinkClick r:id="" action="ppaction://media"/>
            <a:extLst>
              <a:ext uri="{FF2B5EF4-FFF2-40B4-BE49-F238E27FC236}">
                <a16:creationId xmlns:a16="http://schemas.microsoft.com/office/drawing/2014/main" id="{A8E43CED-589A-3FAB-107F-4449701875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3221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6295" y="2944623"/>
            <a:ext cx="1450787" cy="1450787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1C23713-1FD6-7F7E-A5DF-75193834098F}"/>
              </a:ext>
            </a:extLst>
          </p:cNvPr>
          <p:cNvSpPr txBox="1"/>
          <p:nvPr/>
        </p:nvSpPr>
        <p:spPr>
          <a:xfrm>
            <a:off x="7633855" y="4465277"/>
            <a:ext cx="1773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e-IL" dirty="0" err="1"/>
              <a:t>with</a:t>
            </a:r>
            <a:r>
              <a:rPr lang="he-IL" dirty="0"/>
              <a:t> </a:t>
            </a:r>
            <a:r>
              <a:rPr lang="he-IL" dirty="0" err="1"/>
              <a:t>salt</a:t>
            </a:r>
            <a:r>
              <a:rPr lang="he-IL" dirty="0"/>
              <a:t> </a:t>
            </a:r>
            <a:r>
              <a:rPr lang="he-IL" dirty="0" err="1"/>
              <a:t>water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4EF018C-DADA-949B-D9BC-736941B392BE}"/>
              </a:ext>
            </a:extLst>
          </p:cNvPr>
          <p:cNvSpPr txBox="1"/>
          <p:nvPr/>
        </p:nvSpPr>
        <p:spPr>
          <a:xfrm>
            <a:off x="2784763" y="4611689"/>
            <a:ext cx="159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Working well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25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4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6B390A-1290-4809-5811-EE4BFC3BD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CNN training </a:t>
            </a:r>
          </a:p>
        </p:txBody>
      </p:sp>
      <p:pic>
        <p:nvPicPr>
          <p:cNvPr id="7" name="תמונה 6" descr="תמונה שמכילה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9541B77B-2DCB-1A27-E555-E61228B2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75" y="113667"/>
            <a:ext cx="6823214" cy="25928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דיו 7">
                <a:extLst>
                  <a:ext uri="{FF2B5EF4-FFF2-40B4-BE49-F238E27FC236}">
                    <a16:creationId xmlns:a16="http://schemas.microsoft.com/office/drawing/2014/main" id="{397FE162-02ED-60C1-C775-5E30937DF0A7}"/>
                  </a:ext>
                </a:extLst>
              </p14:cNvPr>
              <p14:cNvContentPartPr/>
              <p14:nvPr/>
            </p14:nvContentPartPr>
            <p14:xfrm>
              <a:off x="3341663" y="2777625"/>
              <a:ext cx="1906200" cy="96840"/>
            </p14:xfrm>
          </p:contentPart>
        </mc:Choice>
        <mc:Fallback>
          <p:pic>
            <p:nvPicPr>
              <p:cNvPr id="8" name="דיו 7">
                <a:extLst>
                  <a:ext uri="{FF2B5EF4-FFF2-40B4-BE49-F238E27FC236}">
                    <a16:creationId xmlns:a16="http://schemas.microsoft.com/office/drawing/2014/main" id="{397FE162-02ED-60C1-C775-5E30937DF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8663" y="2714625"/>
                <a:ext cx="2031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דיו 8">
                <a:extLst>
                  <a:ext uri="{FF2B5EF4-FFF2-40B4-BE49-F238E27FC236}">
                    <a16:creationId xmlns:a16="http://schemas.microsoft.com/office/drawing/2014/main" id="{33B24E02-F406-87A6-C714-42A2EDA88540}"/>
                  </a:ext>
                </a:extLst>
              </p14:cNvPr>
              <p14:cNvContentPartPr/>
              <p14:nvPr/>
            </p14:nvContentPartPr>
            <p14:xfrm>
              <a:off x="1950263" y="2135745"/>
              <a:ext cx="790200" cy="246960"/>
            </p14:xfrm>
          </p:contentPart>
        </mc:Choice>
        <mc:Fallback>
          <p:pic>
            <p:nvPicPr>
              <p:cNvPr id="9" name="דיו 8">
                <a:extLst>
                  <a:ext uri="{FF2B5EF4-FFF2-40B4-BE49-F238E27FC236}">
                    <a16:creationId xmlns:a16="http://schemas.microsoft.com/office/drawing/2014/main" id="{33B24E02-F406-87A6-C714-42A2EDA885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7623" y="2073105"/>
                <a:ext cx="915840" cy="372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14D8E61-DA78-815D-7833-9FB540F03426}"/>
              </a:ext>
            </a:extLst>
          </p:cNvPr>
          <p:cNvSpPr txBox="1"/>
          <p:nvPr/>
        </p:nvSpPr>
        <p:spPr>
          <a:xfrm>
            <a:off x="1100750" y="1594882"/>
            <a:ext cx="8102851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Key Reasons:</a:t>
            </a:r>
          </a:p>
          <a:p>
            <a:pPr algn="l" rtl="0"/>
            <a:endParaRPr lang="en-US" b="1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dirty="0"/>
              <a:t> Automatic Feature Extraction</a:t>
            </a:r>
            <a:r>
              <a:rPr lang="en-US" dirty="0"/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Good for audio type of data.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Detects localized patterns efficiently.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dirty="0"/>
              <a:t> Efficiency</a:t>
            </a:r>
            <a:r>
              <a:rPr lang="en-US" dirty="0"/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Fewer parameters, reducing overfitting risks.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Faster computation, suitable for </a:t>
            </a:r>
            <a:r>
              <a:rPr lang="en-US" b="1" dirty="0"/>
              <a:t>real-time</a:t>
            </a:r>
            <a:r>
              <a:rPr lang="en-US" dirty="0"/>
              <a:t> applications.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dirty="0"/>
              <a:t> Performance</a:t>
            </a:r>
            <a:r>
              <a:rPr lang="en-US" dirty="0"/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Higher accuracy in pattern recognition tasks.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Robust to variations in input data, capturing subtle anomalies.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dirty="0"/>
              <a:t> Real-Time Deployment</a:t>
            </a:r>
            <a:r>
              <a:rPr lang="en-US" dirty="0"/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Optimizable for embedded systems like ESP32.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Lower latency, essential for real-time monitoring.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575058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217</Words>
  <Application>Microsoft Office PowerPoint</Application>
  <PresentationFormat>מסך רחב</PresentationFormat>
  <Paragraphs>52</Paragraphs>
  <Slides>10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ערכת נושא Office</vt:lpstr>
      <vt:lpstr>Detecting Anomalies in Servo Motors Using Machine Learning</vt:lpstr>
      <vt:lpstr>Introduction</vt:lpstr>
      <vt:lpstr>Servo motors:</vt:lpstr>
      <vt:lpstr>מצגת של PowerPoint‏</vt:lpstr>
      <vt:lpstr>מצגת של PowerPoint‏</vt:lpstr>
      <vt:lpstr>Project Overview</vt:lpstr>
      <vt:lpstr>Controlling the servo – Arduino IDE</vt:lpstr>
      <vt:lpstr>Audio examples:</vt:lpstr>
      <vt:lpstr>CNN training </vt:lpstr>
      <vt:lpstr>Model Evaluation: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גילעד ברוכסון</dc:creator>
  <cp:lastModifiedBy>גילעד ברוכסון</cp:lastModifiedBy>
  <cp:revision>37</cp:revision>
  <dcterms:created xsi:type="dcterms:W3CDTF">2024-06-28T11:45:48Z</dcterms:created>
  <dcterms:modified xsi:type="dcterms:W3CDTF">2024-07-01T22:11:14Z</dcterms:modified>
</cp:coreProperties>
</file>